
<file path=[Content_Types].xml><?xml version="1.0" encoding="utf-8"?>
<Types xmlns="http://schemas.openxmlformats.org/package/2006/content-types">
  <Default Extension="1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32" r:id="rId5"/>
    <p:sldId id="315" r:id="rId6"/>
    <p:sldId id="301" r:id="rId7"/>
    <p:sldId id="283" r:id="rId8"/>
    <p:sldId id="325" r:id="rId9"/>
    <p:sldId id="293" r:id="rId10"/>
    <p:sldId id="316" r:id="rId11"/>
    <p:sldId id="294" r:id="rId12"/>
    <p:sldId id="306" r:id="rId13"/>
    <p:sldId id="309" r:id="rId14"/>
    <p:sldId id="307" r:id="rId15"/>
    <p:sldId id="319" r:id="rId16"/>
    <p:sldId id="321" r:id="rId17"/>
    <p:sldId id="311" r:id="rId18"/>
    <p:sldId id="33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D60562-F216-4011-8AC6-2F1A9E351387}" v="3" dt="2024-09-19T22:54:28.405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574" autoAdjust="0"/>
  </p:normalViewPr>
  <p:slideViewPr>
    <p:cSldViewPr snapToGrid="0">
      <p:cViewPr>
        <p:scale>
          <a:sx n="80" d="100"/>
          <a:sy n="80" d="100"/>
        </p:scale>
        <p:origin x="360" y="-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Coggins" userId="a3e27318ea4f0b13" providerId="LiveId" clId="{64D60562-F216-4011-8AC6-2F1A9E351387}"/>
    <pc:docChg chg="undo custSel addSld delSld modSld sldOrd">
      <pc:chgData name="Mike Coggins" userId="a3e27318ea4f0b13" providerId="LiveId" clId="{64D60562-F216-4011-8AC6-2F1A9E351387}" dt="2024-09-19T23:04:43.092" v="625" actId="1038"/>
      <pc:docMkLst>
        <pc:docMk/>
      </pc:docMkLst>
      <pc:sldChg chg="del">
        <pc:chgData name="Mike Coggins" userId="a3e27318ea4f0b13" providerId="LiveId" clId="{64D60562-F216-4011-8AC6-2F1A9E351387}" dt="2024-09-19T22:55:13.521" v="51" actId="47"/>
        <pc:sldMkLst>
          <pc:docMk/>
          <pc:sldMk cId="3899961691" sldId="282"/>
        </pc:sldMkLst>
      </pc:sldChg>
      <pc:sldChg chg="del">
        <pc:chgData name="Mike Coggins" userId="a3e27318ea4f0b13" providerId="LiveId" clId="{64D60562-F216-4011-8AC6-2F1A9E351387}" dt="2024-09-19T22:48:22.847" v="3" actId="47"/>
        <pc:sldMkLst>
          <pc:docMk/>
          <pc:sldMk cId="4069257547" sldId="297"/>
        </pc:sldMkLst>
      </pc:sldChg>
      <pc:sldChg chg="del">
        <pc:chgData name="Mike Coggins" userId="a3e27318ea4f0b13" providerId="LiveId" clId="{64D60562-F216-4011-8AC6-2F1A9E351387}" dt="2024-09-19T22:48:01.844" v="1" actId="47"/>
        <pc:sldMkLst>
          <pc:docMk/>
          <pc:sldMk cId="3444389710" sldId="299"/>
        </pc:sldMkLst>
      </pc:sldChg>
      <pc:sldChg chg="del">
        <pc:chgData name="Mike Coggins" userId="a3e27318ea4f0b13" providerId="LiveId" clId="{64D60562-F216-4011-8AC6-2F1A9E351387}" dt="2024-09-19T22:48:24.398" v="4" actId="47"/>
        <pc:sldMkLst>
          <pc:docMk/>
          <pc:sldMk cId="3887021542" sldId="300"/>
        </pc:sldMkLst>
      </pc:sldChg>
      <pc:sldChg chg="del">
        <pc:chgData name="Mike Coggins" userId="a3e27318ea4f0b13" providerId="LiveId" clId="{64D60562-F216-4011-8AC6-2F1A9E351387}" dt="2024-09-19T22:47:30.142" v="0" actId="47"/>
        <pc:sldMkLst>
          <pc:docMk/>
          <pc:sldMk cId="2274652074" sldId="303"/>
        </pc:sldMkLst>
      </pc:sldChg>
      <pc:sldChg chg="del">
        <pc:chgData name="Mike Coggins" userId="a3e27318ea4f0b13" providerId="LiveId" clId="{64D60562-F216-4011-8AC6-2F1A9E351387}" dt="2024-09-19T22:48:10.558" v="2" actId="47"/>
        <pc:sldMkLst>
          <pc:docMk/>
          <pc:sldMk cId="3969456684" sldId="304"/>
        </pc:sldMkLst>
      </pc:sldChg>
      <pc:sldChg chg="del">
        <pc:chgData name="Mike Coggins" userId="a3e27318ea4f0b13" providerId="LiveId" clId="{64D60562-F216-4011-8AC6-2F1A9E351387}" dt="2024-09-19T22:48:31.250" v="5" actId="47"/>
        <pc:sldMkLst>
          <pc:docMk/>
          <pc:sldMk cId="827284957" sldId="308"/>
        </pc:sldMkLst>
      </pc:sldChg>
      <pc:sldChg chg="ord">
        <pc:chgData name="Mike Coggins" userId="a3e27318ea4f0b13" providerId="LiveId" clId="{64D60562-F216-4011-8AC6-2F1A9E351387}" dt="2024-09-19T22:51:27.958" v="24"/>
        <pc:sldMkLst>
          <pc:docMk/>
          <pc:sldMk cId="1524770553" sldId="311"/>
        </pc:sldMkLst>
      </pc:sldChg>
      <pc:sldChg chg="add del">
        <pc:chgData name="Mike Coggins" userId="a3e27318ea4f0b13" providerId="LiveId" clId="{64D60562-F216-4011-8AC6-2F1A9E351387}" dt="2024-09-19T22:59:50.306" v="196" actId="47"/>
        <pc:sldMkLst>
          <pc:docMk/>
          <pc:sldMk cId="614521478" sldId="312"/>
        </pc:sldMkLst>
      </pc:sldChg>
      <pc:sldChg chg="modSp mod">
        <pc:chgData name="Mike Coggins" userId="a3e27318ea4f0b13" providerId="LiveId" clId="{64D60562-F216-4011-8AC6-2F1A9E351387}" dt="2024-09-19T22:57:23.497" v="101" actId="20577"/>
        <pc:sldMkLst>
          <pc:docMk/>
          <pc:sldMk cId="3819523279" sldId="315"/>
        </pc:sldMkLst>
        <pc:spChg chg="mod">
          <ac:chgData name="Mike Coggins" userId="a3e27318ea4f0b13" providerId="LiveId" clId="{64D60562-F216-4011-8AC6-2F1A9E351387}" dt="2024-09-19T22:57:23.497" v="101" actId="20577"/>
          <ac:spMkLst>
            <pc:docMk/>
            <pc:sldMk cId="3819523279" sldId="315"/>
            <ac:spMk id="4" creationId="{125E40B9-054F-4D79-BD17-68E71C740D01}"/>
          </ac:spMkLst>
        </pc:spChg>
      </pc:sldChg>
      <pc:sldChg chg="del">
        <pc:chgData name="Mike Coggins" userId="a3e27318ea4f0b13" providerId="LiveId" clId="{64D60562-F216-4011-8AC6-2F1A9E351387}" dt="2024-09-19T22:48:35.358" v="6" actId="47"/>
        <pc:sldMkLst>
          <pc:docMk/>
          <pc:sldMk cId="4009514681" sldId="318"/>
        </pc:sldMkLst>
      </pc:sldChg>
      <pc:sldChg chg="addSp modSp mod">
        <pc:chgData name="Mike Coggins" userId="a3e27318ea4f0b13" providerId="LiveId" clId="{64D60562-F216-4011-8AC6-2F1A9E351387}" dt="2024-09-19T22:49:33.653" v="16" actId="1035"/>
        <pc:sldMkLst>
          <pc:docMk/>
          <pc:sldMk cId="3283979610" sldId="319"/>
        </pc:sldMkLst>
        <pc:spChg chg="mod">
          <ac:chgData name="Mike Coggins" userId="a3e27318ea4f0b13" providerId="LiveId" clId="{64D60562-F216-4011-8AC6-2F1A9E351387}" dt="2024-09-19T22:49:20.820" v="11" actId="404"/>
          <ac:spMkLst>
            <pc:docMk/>
            <pc:sldMk cId="3283979610" sldId="319"/>
            <ac:spMk id="11" creationId="{7174CE5F-1235-8F89-5E71-6D206304FE0E}"/>
          </ac:spMkLst>
        </pc:spChg>
        <pc:grpChg chg="mod">
          <ac:chgData name="Mike Coggins" userId="a3e27318ea4f0b13" providerId="LiveId" clId="{64D60562-F216-4011-8AC6-2F1A9E351387}" dt="2024-09-19T22:49:33.653" v="16" actId="1035"/>
          <ac:grpSpMkLst>
            <pc:docMk/>
            <pc:sldMk cId="3283979610" sldId="319"/>
            <ac:grpSpMk id="5" creationId="{BCEF8B38-3FA9-F56E-D535-80AE57186D0B}"/>
          </ac:grpSpMkLst>
        </pc:grpChg>
        <pc:picChg chg="add mod">
          <ac:chgData name="Mike Coggins" userId="a3e27318ea4f0b13" providerId="LiveId" clId="{64D60562-F216-4011-8AC6-2F1A9E351387}" dt="2024-09-19T22:49:12.263" v="10" actId="1076"/>
          <ac:picMkLst>
            <pc:docMk/>
            <pc:sldMk cId="3283979610" sldId="319"/>
            <ac:picMk id="4" creationId="{F9BD5D2E-8E9C-1EA7-277D-3E09C1CB66B4}"/>
          </ac:picMkLst>
        </pc:picChg>
      </pc:sldChg>
      <pc:sldChg chg="del">
        <pc:chgData name="Mike Coggins" userId="a3e27318ea4f0b13" providerId="LiveId" clId="{64D60562-F216-4011-8AC6-2F1A9E351387}" dt="2024-09-19T22:50:05.121" v="19" actId="47"/>
        <pc:sldMkLst>
          <pc:docMk/>
          <pc:sldMk cId="2987868547" sldId="320"/>
        </pc:sldMkLst>
      </pc:sldChg>
      <pc:sldChg chg="del">
        <pc:chgData name="Mike Coggins" userId="a3e27318ea4f0b13" providerId="LiveId" clId="{64D60562-F216-4011-8AC6-2F1A9E351387}" dt="2024-09-19T22:49:59.372" v="17" actId="47"/>
        <pc:sldMkLst>
          <pc:docMk/>
          <pc:sldMk cId="2797492263" sldId="322"/>
        </pc:sldMkLst>
      </pc:sldChg>
      <pc:sldChg chg="del">
        <pc:chgData name="Mike Coggins" userId="a3e27318ea4f0b13" providerId="LiveId" clId="{64D60562-F216-4011-8AC6-2F1A9E351387}" dt="2024-09-19T22:50:02.325" v="18" actId="47"/>
        <pc:sldMkLst>
          <pc:docMk/>
          <pc:sldMk cId="16828113" sldId="323"/>
        </pc:sldMkLst>
      </pc:sldChg>
      <pc:sldChg chg="del">
        <pc:chgData name="Mike Coggins" userId="a3e27318ea4f0b13" providerId="LiveId" clId="{64D60562-F216-4011-8AC6-2F1A9E351387}" dt="2024-09-19T22:50:23.805" v="20" actId="47"/>
        <pc:sldMkLst>
          <pc:docMk/>
          <pc:sldMk cId="2272080940" sldId="324"/>
        </pc:sldMkLst>
      </pc:sldChg>
      <pc:sldChg chg="addSp modSp mod ord">
        <pc:chgData name="Mike Coggins" userId="a3e27318ea4f0b13" providerId="LiveId" clId="{64D60562-F216-4011-8AC6-2F1A9E351387}" dt="2024-09-19T23:04:43.092" v="625" actId="1038"/>
        <pc:sldMkLst>
          <pc:docMk/>
          <pc:sldMk cId="743653598" sldId="325"/>
        </pc:sldMkLst>
        <pc:spChg chg="mod">
          <ac:chgData name="Mike Coggins" userId="a3e27318ea4f0b13" providerId="LiveId" clId="{64D60562-F216-4011-8AC6-2F1A9E351387}" dt="2024-09-19T22:58:12.247" v="122" actId="20577"/>
          <ac:spMkLst>
            <pc:docMk/>
            <pc:sldMk cId="743653598" sldId="325"/>
            <ac:spMk id="2" creationId="{623FB4D5-DA14-4F29-9320-2DE0A6B571B9}"/>
          </ac:spMkLst>
        </pc:spChg>
        <pc:spChg chg="mod">
          <ac:chgData name="Mike Coggins" userId="a3e27318ea4f0b13" providerId="LiveId" clId="{64D60562-F216-4011-8AC6-2F1A9E351387}" dt="2024-09-19T22:58:28.563" v="169" actId="20577"/>
          <ac:spMkLst>
            <pc:docMk/>
            <pc:sldMk cId="743653598" sldId="325"/>
            <ac:spMk id="3" creationId="{DE9D0F75-42B5-4960-8C3A-291285872DAF}"/>
          </ac:spMkLst>
        </pc:spChg>
        <pc:spChg chg="mod">
          <ac:chgData name="Mike Coggins" userId="a3e27318ea4f0b13" providerId="LiveId" clId="{64D60562-F216-4011-8AC6-2F1A9E351387}" dt="2024-09-19T22:58:48.767" v="184" actId="14100"/>
          <ac:spMkLst>
            <pc:docMk/>
            <pc:sldMk cId="743653598" sldId="325"/>
            <ac:spMk id="11" creationId="{7174CE5F-1235-8F89-5E71-6D206304FE0E}"/>
          </ac:spMkLst>
        </pc:spChg>
        <pc:picChg chg="mod">
          <ac:chgData name="Mike Coggins" userId="a3e27318ea4f0b13" providerId="LiveId" clId="{64D60562-F216-4011-8AC6-2F1A9E351387}" dt="2024-09-19T22:59:07.560" v="189" actId="1076"/>
          <ac:picMkLst>
            <pc:docMk/>
            <pc:sldMk cId="743653598" sldId="325"/>
            <ac:picMk id="6" creationId="{0D569AB6-D7B2-6D38-90A5-F22ED46BAD54}"/>
          </ac:picMkLst>
        </pc:picChg>
        <pc:picChg chg="add mod">
          <ac:chgData name="Mike Coggins" userId="a3e27318ea4f0b13" providerId="LiveId" clId="{64D60562-F216-4011-8AC6-2F1A9E351387}" dt="2024-09-19T22:58:53.840" v="186" actId="1076"/>
          <ac:picMkLst>
            <pc:docMk/>
            <pc:sldMk cId="743653598" sldId="325"/>
            <ac:picMk id="7" creationId="{52E79177-0521-1A6D-A5D0-8D849BED8252}"/>
          </ac:picMkLst>
        </pc:picChg>
        <pc:picChg chg="add mod">
          <ac:chgData name="Mike Coggins" userId="a3e27318ea4f0b13" providerId="LiveId" clId="{64D60562-F216-4011-8AC6-2F1A9E351387}" dt="2024-09-19T23:04:43.092" v="625" actId="1038"/>
          <ac:picMkLst>
            <pc:docMk/>
            <pc:sldMk cId="743653598" sldId="325"/>
            <ac:picMk id="8" creationId="{94357517-A3CC-F6CC-B3FB-D4FC7335FBE5}"/>
          </ac:picMkLst>
        </pc:picChg>
      </pc:sldChg>
      <pc:sldChg chg="del">
        <pc:chgData name="Mike Coggins" userId="a3e27318ea4f0b13" providerId="LiveId" clId="{64D60562-F216-4011-8AC6-2F1A9E351387}" dt="2024-09-19T22:52:20.038" v="28" actId="47"/>
        <pc:sldMkLst>
          <pc:docMk/>
          <pc:sldMk cId="3454253926" sldId="327"/>
        </pc:sldMkLst>
      </pc:sldChg>
      <pc:sldChg chg="del">
        <pc:chgData name="Mike Coggins" userId="a3e27318ea4f0b13" providerId="LiveId" clId="{64D60562-F216-4011-8AC6-2F1A9E351387}" dt="2024-09-19T22:52:03.090" v="27" actId="47"/>
        <pc:sldMkLst>
          <pc:docMk/>
          <pc:sldMk cId="1331282025" sldId="328"/>
        </pc:sldMkLst>
      </pc:sldChg>
      <pc:sldChg chg="modSp add del mod">
        <pc:chgData name="Mike Coggins" userId="a3e27318ea4f0b13" providerId="LiveId" clId="{64D60562-F216-4011-8AC6-2F1A9E351387}" dt="2024-09-19T23:00:07.992" v="198" actId="47"/>
        <pc:sldMkLst>
          <pc:docMk/>
          <pc:sldMk cId="1796664454" sldId="329"/>
        </pc:sldMkLst>
        <pc:spChg chg="mod">
          <ac:chgData name="Mike Coggins" userId="a3e27318ea4f0b13" providerId="LiveId" clId="{64D60562-F216-4011-8AC6-2F1A9E351387}" dt="2024-09-19T22:52:38.283" v="29" actId="6549"/>
          <ac:spMkLst>
            <pc:docMk/>
            <pc:sldMk cId="1796664454" sldId="329"/>
            <ac:spMk id="11" creationId="{7174CE5F-1235-8F89-5E71-6D206304FE0E}"/>
          </ac:spMkLst>
        </pc:spChg>
      </pc:sldChg>
      <pc:sldChg chg="del">
        <pc:chgData name="Mike Coggins" userId="a3e27318ea4f0b13" providerId="LiveId" clId="{64D60562-F216-4011-8AC6-2F1A9E351387}" dt="2024-09-19T22:50:59.405" v="21" actId="47"/>
        <pc:sldMkLst>
          <pc:docMk/>
          <pc:sldMk cId="4155016929" sldId="330"/>
        </pc:sldMkLst>
      </pc:sldChg>
      <pc:sldChg chg="del">
        <pc:chgData name="Mike Coggins" userId="a3e27318ea4f0b13" providerId="LiveId" clId="{64D60562-F216-4011-8AC6-2F1A9E351387}" dt="2024-09-19T22:51:01.465" v="22" actId="47"/>
        <pc:sldMkLst>
          <pc:docMk/>
          <pc:sldMk cId="1408096084" sldId="331"/>
        </pc:sldMkLst>
      </pc:sldChg>
      <pc:sldChg chg="add del">
        <pc:chgData name="Mike Coggins" userId="a3e27318ea4f0b13" providerId="LiveId" clId="{64D60562-F216-4011-8AC6-2F1A9E351387}" dt="2024-09-19T23:00:00.135" v="197" actId="47"/>
        <pc:sldMkLst>
          <pc:docMk/>
          <pc:sldMk cId="1228039819" sldId="333"/>
        </pc:sldMkLst>
      </pc:sldChg>
      <pc:sldChg chg="delSp modSp add mod ord">
        <pc:chgData name="Mike Coggins" userId="a3e27318ea4f0b13" providerId="LiveId" clId="{64D60562-F216-4011-8AC6-2F1A9E351387}" dt="2024-09-19T23:04:25.740" v="618" actId="403"/>
        <pc:sldMkLst>
          <pc:docMk/>
          <pc:sldMk cId="3452772756" sldId="333"/>
        </pc:sldMkLst>
        <pc:spChg chg="mod">
          <ac:chgData name="Mike Coggins" userId="a3e27318ea4f0b13" providerId="LiveId" clId="{64D60562-F216-4011-8AC6-2F1A9E351387}" dt="2024-09-19T23:04:25.740" v="618" actId="403"/>
          <ac:spMkLst>
            <pc:docMk/>
            <pc:sldMk cId="3452772756" sldId="333"/>
            <ac:spMk id="11" creationId="{7174CE5F-1235-8F89-5E71-6D206304FE0E}"/>
          </ac:spMkLst>
        </pc:spChg>
        <pc:picChg chg="del">
          <ac:chgData name="Mike Coggins" userId="a3e27318ea4f0b13" providerId="LiveId" clId="{64D60562-F216-4011-8AC6-2F1A9E351387}" dt="2024-09-19T23:00:31.927" v="202" actId="478"/>
          <ac:picMkLst>
            <pc:docMk/>
            <pc:sldMk cId="3452772756" sldId="333"/>
            <ac:picMk id="6" creationId="{0D569AB6-D7B2-6D38-90A5-F22ED46BAD54}"/>
          </ac:picMkLst>
        </pc:picChg>
        <pc:picChg chg="mod">
          <ac:chgData name="Mike Coggins" userId="a3e27318ea4f0b13" providerId="LiveId" clId="{64D60562-F216-4011-8AC6-2F1A9E351387}" dt="2024-09-19T23:04:12.146" v="615" actId="1076"/>
          <ac:picMkLst>
            <pc:docMk/>
            <pc:sldMk cId="3452772756" sldId="333"/>
            <ac:picMk id="7" creationId="{52E79177-0521-1A6D-A5D0-8D849BED8252}"/>
          </ac:picMkLst>
        </pc:picChg>
        <pc:picChg chg="mod">
          <ac:chgData name="Mike Coggins" userId="a3e27318ea4f0b13" providerId="LiveId" clId="{64D60562-F216-4011-8AC6-2F1A9E351387}" dt="2024-09-19T23:03:56.304" v="612" actId="1076"/>
          <ac:picMkLst>
            <pc:docMk/>
            <pc:sldMk cId="3452772756" sldId="333"/>
            <ac:picMk id="8" creationId="{94357517-A3CC-F6CC-B3FB-D4FC7335FBE5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9/18/2024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g>
</file>

<file path=ppt/media/image13.1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3.jpeg>
</file>

<file path=ppt/media/image4.jp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9/18/2024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172608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3996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28349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53289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7578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030756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5799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F8443E-0D06-4057-933B-C87E884C5F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586949" y="6356350"/>
            <a:ext cx="605051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7634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76659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REPLICATE</a:t>
            </a:r>
            <a:b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INTERNATIONAL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72" r:id="rId13"/>
    <p:sldLayoutId id="2147483666" r:id="rId14"/>
    <p:sldLayoutId id="2147483667" r:id="rId15"/>
    <p:sldLayoutId id="2147483668" r:id="rId16"/>
    <p:sldLayoutId id="2147483673" r:id="rId17"/>
    <p:sldLayoutId id="2147483675" r:id="rId18"/>
    <p:sldLayoutId id="2147483669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ichaelcoggin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phonemod.net/how-to-measure-hrv-apple-watch.html" TargetMode="Externa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rawpixel.com/search/smartwatch" TargetMode="External"/><Relationship Id="rId5" Type="http://schemas.openxmlformats.org/officeDocument/2006/relationships/image" Target="../media/image13.1"/><Relationship Id="rId4" Type="http://schemas.openxmlformats.org/officeDocument/2006/relationships/hyperlink" Target="https://creativecommons.org/licenses/by-nc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422694" y="394163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R</a:t>
            </a: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eplicate Intl</a:t>
            </a:r>
            <a:b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</a:br>
            <a:r>
              <a:rPr lang="en-US" sz="1600" b="1" spc="-100" dirty="0">
                <a:latin typeface="Corbel" panose="020B0503020204020204" pitchFamily="34" charset="0"/>
              </a:rPr>
              <a:t>Michael Coggins, PhD</a:t>
            </a:r>
            <a:endParaRPr lang="en-US" sz="1600" b="1" spc="-100" baseline="0" dirty="0">
              <a:solidFill>
                <a:schemeClr val="tx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Biometric data science </a:t>
            </a:r>
            <a:r>
              <a:rPr lang="en-US" sz="4800" dirty="0" err="1"/>
              <a:t>hrv</a:t>
            </a:r>
            <a:r>
              <a:rPr lang="en-US" sz="4800" dirty="0"/>
              <a:t> project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Current Progress</a:t>
            </a:r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2411CA0B-8E20-7C48-9074-8D57423981D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07913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domain analysis – in the past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0439" y="1343906"/>
            <a:ext cx="6999754" cy="3464068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Two main measurements:</a:t>
            </a:r>
          </a:p>
          <a:p>
            <a:r>
              <a:rPr lang="en-US" dirty="0"/>
              <a:t>SDNN – Standard Deviation (from mean over chosen time period)</a:t>
            </a:r>
          </a:p>
          <a:p>
            <a:pPr lvl="1"/>
            <a:r>
              <a:rPr lang="en-US" dirty="0"/>
              <a:t>Evaluates deviations from each beat to the mean</a:t>
            </a:r>
          </a:p>
          <a:p>
            <a:pPr lvl="1"/>
            <a:r>
              <a:rPr lang="en-US" dirty="0"/>
              <a:t>Corresponds to slower time course, lower frequency changes (</a:t>
            </a:r>
            <a:r>
              <a:rPr lang="en-US" i="1" dirty="0"/>
              <a:t>possibly</a:t>
            </a:r>
            <a:r>
              <a:rPr lang="en-US" dirty="0"/>
              <a:t> parasympathetic)</a:t>
            </a:r>
          </a:p>
          <a:p>
            <a:r>
              <a:rPr lang="en-US" dirty="0" err="1"/>
              <a:t>rMSSD</a:t>
            </a:r>
            <a:r>
              <a:rPr lang="en-US" dirty="0"/>
              <a:t> – Root Mean Square Standard Deviation (from immediately previous IBI)</a:t>
            </a:r>
          </a:p>
          <a:p>
            <a:pPr lvl="1"/>
            <a:r>
              <a:rPr lang="en-US" dirty="0"/>
              <a:t>Evaluates deviation from immediately previous recorded heart beat</a:t>
            </a:r>
          </a:p>
          <a:p>
            <a:pPr lvl="1"/>
            <a:r>
              <a:rPr lang="en-US" dirty="0"/>
              <a:t>Corresponds to faster time course, higher frequency changes (sympathetic nervous system and respiration, </a:t>
            </a:r>
            <a:r>
              <a:rPr lang="en-US" i="1" dirty="0"/>
              <a:t>possibly</a:t>
            </a:r>
            <a:r>
              <a:rPr lang="en-US" dirty="0"/>
              <a:t>)</a:t>
            </a:r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21DAF4-B447-EE65-9BC7-B24943281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439" y="4939799"/>
            <a:ext cx="3400425" cy="17049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678A14-FD42-DF10-FB3A-894538448BED}"/>
              </a:ext>
            </a:extLst>
          </p:cNvPr>
          <p:cNvSpPr txBox="1"/>
          <p:nvPr/>
        </p:nvSpPr>
        <p:spPr>
          <a:xfrm>
            <a:off x="3960864" y="6401750"/>
            <a:ext cx="23892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Murukesan</a:t>
            </a:r>
            <a:r>
              <a:rPr lang="en-US" sz="1200" dirty="0"/>
              <a:t> et al., 2013</a:t>
            </a:r>
          </a:p>
        </p:txBody>
      </p:sp>
    </p:spTree>
    <p:extLst>
      <p:ext uri="{BB962C8B-B14F-4D97-AF65-F5344CB8AC3E}">
        <p14:creationId xmlns:p14="http://schemas.microsoft.com/office/powerpoint/2010/main" val="573152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Versions of normalizing TD data to account for variable expected values given different average HRs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0" y="1580018"/>
            <a:ext cx="4130368" cy="493836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My idea for analysis creates values similar to Z Scores</a:t>
            </a:r>
          </a:p>
          <a:p>
            <a:r>
              <a:rPr lang="en-US" sz="1800" dirty="0"/>
              <a:t>Z = (x - µ) / </a:t>
            </a:r>
            <a:r>
              <a:rPr lang="el-GR" sz="1800" dirty="0"/>
              <a:t>σ</a:t>
            </a:r>
            <a:r>
              <a:rPr lang="en-US" sz="1800" dirty="0"/>
              <a:t> as a new version of a ‘normalized’ comparator given a pre-existing IBI (or HR) </a:t>
            </a:r>
          </a:p>
          <a:p>
            <a:pPr lvl="1"/>
            <a:r>
              <a:rPr lang="en-US" dirty="0"/>
              <a:t>I chose to use a simple version of an ‘expected noise’ or ‘expected jitter’ appropriate for SDNN (around the time period mean IBI) and </a:t>
            </a:r>
            <a:r>
              <a:rPr lang="en-US" dirty="0" err="1"/>
              <a:t>rMSSD</a:t>
            </a:r>
            <a:r>
              <a:rPr lang="en-US" dirty="0"/>
              <a:t> (immediately previous IBI)</a:t>
            </a:r>
          </a:p>
          <a:p>
            <a:r>
              <a:rPr lang="en-US" dirty="0"/>
              <a:t>Shown is a single subject with created Z scores (for SDNN comparison metric)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70CD7A2-3135-2A14-5F0A-E6D8229B41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058" y="1580018"/>
            <a:ext cx="4092295" cy="43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049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Created composite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Given different size datasets (row length) and disparities in known attributes, what might better represent individual data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1" y="1580018"/>
            <a:ext cx="9995310" cy="2372550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Created a sliding windows of time periods (now many HRV ‘epochs’)</a:t>
            </a:r>
          </a:p>
          <a:p>
            <a:r>
              <a:rPr lang="en-US" sz="1400" dirty="0"/>
              <a:t>I chose two time periods of 512 IBIs (513 heart beats) and 256 IBIs (257 IBIs)</a:t>
            </a:r>
          </a:p>
          <a:p>
            <a:pPr lvl="1"/>
            <a:r>
              <a:rPr lang="en-US" sz="1200" dirty="0"/>
              <a:t>Given infants have ~2x as many heart beats per time period, this allows for a comparison of similar #IBIs or similar periods of time</a:t>
            </a:r>
          </a:p>
          <a:p>
            <a:pPr lvl="1"/>
            <a:r>
              <a:rPr lang="en-US" sz="1200" dirty="0"/>
              <a:t>512 IBIs is ~6-10 minutes for adults, ~3.5-5 minutes for infants</a:t>
            </a:r>
          </a:p>
          <a:p>
            <a:pPr lvl="1"/>
            <a:r>
              <a:rPr lang="en-US" sz="1200" dirty="0"/>
              <a:t>Now there are thousands of short time epochs (short windows) to potentially better capture periods of stabilized physiological state</a:t>
            </a:r>
          </a:p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CEF8B38-3FA9-F56E-D535-80AE57186D0B}"/>
              </a:ext>
            </a:extLst>
          </p:cNvPr>
          <p:cNvGrpSpPr/>
          <p:nvPr/>
        </p:nvGrpSpPr>
        <p:grpSpPr>
          <a:xfrm>
            <a:off x="702054" y="3035894"/>
            <a:ext cx="6705600" cy="1285220"/>
            <a:chOff x="1371600" y="4648200"/>
            <a:chExt cx="6705600" cy="128522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B35232F-8A38-A64D-5D1E-6D0245809D2F}"/>
                </a:ext>
              </a:extLst>
            </p:cNvPr>
            <p:cNvGrpSpPr/>
            <p:nvPr/>
          </p:nvGrpSpPr>
          <p:grpSpPr>
            <a:xfrm>
              <a:off x="1371600" y="4648200"/>
              <a:ext cx="6705600" cy="533400"/>
              <a:chOff x="1371600" y="4648200"/>
              <a:chExt cx="6705600" cy="5334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2A42A01C-505A-CCFC-C77D-C822FBE83897}"/>
                  </a:ext>
                </a:extLst>
              </p:cNvPr>
              <p:cNvSpPr/>
              <p:nvPr/>
            </p:nvSpPr>
            <p:spPr>
              <a:xfrm>
                <a:off x="1371600" y="4648200"/>
                <a:ext cx="2895600" cy="533400"/>
              </a:xfrm>
              <a:prstGeom prst="rect">
                <a:avLst/>
              </a:prstGeom>
              <a:pattFill prst="pct5">
                <a:fgClr>
                  <a:schemeClr val="accent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23CC2D3-F3EF-C4F5-48DF-DE3EA1717E87}"/>
                  </a:ext>
                </a:extLst>
              </p:cNvPr>
              <p:cNvSpPr/>
              <p:nvPr/>
            </p:nvSpPr>
            <p:spPr>
              <a:xfrm>
                <a:off x="2286000" y="4648200"/>
                <a:ext cx="2895600" cy="533400"/>
              </a:xfrm>
              <a:prstGeom prst="rect">
                <a:avLst/>
              </a:prstGeom>
              <a:pattFill prst="lgCheck">
                <a:fgClr>
                  <a:schemeClr val="accent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C22C1CF-5A18-35DF-7527-5BEBA223A708}"/>
                  </a:ext>
                </a:extLst>
              </p:cNvPr>
              <p:cNvSpPr/>
              <p:nvPr/>
            </p:nvSpPr>
            <p:spPr>
              <a:xfrm>
                <a:off x="3200400" y="4648200"/>
                <a:ext cx="2895600" cy="533400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E008478-628D-2936-8855-143ACDBDAC3C}"/>
                  </a:ext>
                </a:extLst>
              </p:cNvPr>
              <p:cNvSpPr/>
              <p:nvPr/>
            </p:nvSpPr>
            <p:spPr>
              <a:xfrm>
                <a:off x="4191000" y="4648200"/>
                <a:ext cx="2895600" cy="533400"/>
              </a:xfrm>
              <a:prstGeom prst="rect">
                <a:avLst/>
              </a:prstGeom>
              <a:pattFill prst="zigZag">
                <a:fgClr>
                  <a:schemeClr val="accent1"/>
                </a:fgClr>
                <a:bgClr>
                  <a:schemeClr val="bg1"/>
                </a:bgClr>
              </a:patt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7D65185-D0C4-6097-5A37-6AC88EBB6342}"/>
                  </a:ext>
                </a:extLst>
              </p:cNvPr>
              <p:cNvSpPr/>
              <p:nvPr/>
            </p:nvSpPr>
            <p:spPr>
              <a:xfrm>
                <a:off x="5181600" y="4648200"/>
                <a:ext cx="2895600" cy="53340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F7C471C-4D6C-D75F-EA7B-0956B200E39F}"/>
                </a:ext>
              </a:extLst>
            </p:cNvPr>
            <p:cNvSpPr txBox="1"/>
            <p:nvPr/>
          </p:nvSpPr>
          <p:spPr>
            <a:xfrm>
              <a:off x="1371600" y="5410200"/>
              <a:ext cx="914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T=0, </a:t>
              </a:r>
              <a:br>
                <a:rPr lang="en-US" sz="1400" dirty="0"/>
              </a:br>
              <a:r>
                <a:rPr lang="en-US" sz="1400" dirty="0"/>
                <a:t>IBI 1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E62E914-F9E4-C5C0-10E4-640C37801DE4}"/>
                </a:ext>
              </a:extLst>
            </p:cNvPr>
            <p:cNvSpPr txBox="1"/>
            <p:nvPr/>
          </p:nvSpPr>
          <p:spPr>
            <a:xfrm>
              <a:off x="2286000" y="5410200"/>
              <a:ext cx="914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T=x1,</a:t>
              </a:r>
            </a:p>
            <a:p>
              <a:r>
                <a:rPr lang="en-US" sz="1400" dirty="0"/>
                <a:t>IBI 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1EF1909-8B11-6C9D-F7B0-5B630E8394B4}"/>
                </a:ext>
              </a:extLst>
            </p:cNvPr>
            <p:cNvSpPr txBox="1"/>
            <p:nvPr/>
          </p:nvSpPr>
          <p:spPr>
            <a:xfrm>
              <a:off x="3124200" y="5410200"/>
              <a:ext cx="914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T=x2,</a:t>
              </a:r>
            </a:p>
            <a:p>
              <a:r>
                <a:rPr lang="en-US" sz="1400" dirty="0"/>
                <a:t>IBI 3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69035D3-4E5E-89D3-A953-D132D5FE3017}"/>
                </a:ext>
              </a:extLst>
            </p:cNvPr>
            <p:cNvSpPr txBox="1"/>
            <p:nvPr/>
          </p:nvSpPr>
          <p:spPr>
            <a:xfrm>
              <a:off x="4114800" y="5410200"/>
              <a:ext cx="914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T=x3,</a:t>
              </a:r>
            </a:p>
            <a:p>
              <a:r>
                <a:rPr lang="en-US" sz="1400" dirty="0"/>
                <a:t>IBI 4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B7DB1DE-B4CE-6C9C-1230-39C00461D488}"/>
                </a:ext>
              </a:extLst>
            </p:cNvPr>
            <p:cNvSpPr txBox="1"/>
            <p:nvPr/>
          </p:nvSpPr>
          <p:spPr>
            <a:xfrm>
              <a:off x="5115636" y="5410200"/>
              <a:ext cx="9144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T=x4,</a:t>
              </a:r>
            </a:p>
            <a:p>
              <a:r>
                <a:rPr lang="en-US" sz="1400" dirty="0"/>
                <a:t>IBI 5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9BD5D2E-8E9C-1EA7-277D-3E09C1CB6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4359521"/>
            <a:ext cx="10287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79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Created composite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Given different size datasets (row length) and disparities in known attributes, what might better </a:t>
            </a:r>
            <a:br>
              <a:rPr lang="en-US" dirty="0"/>
            </a:br>
            <a:r>
              <a:rPr lang="en-US" dirty="0"/>
              <a:t>represent individual data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1" y="1678338"/>
            <a:ext cx="9995310" cy="1848982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Created a group of simple statistical data as comparators</a:t>
            </a:r>
          </a:p>
          <a:p>
            <a:r>
              <a:rPr lang="en-US" sz="1800" dirty="0"/>
              <a:t>Sample descriptors such as mean</a:t>
            </a:r>
            <a:r>
              <a:rPr lang="en-US" dirty="0"/>
              <a:t>, </a:t>
            </a:r>
            <a:r>
              <a:rPr lang="en-US" sz="1800" dirty="0"/>
              <a:t>coefficient of variation, count, etc. help minimize ectopic and missing beats</a:t>
            </a:r>
          </a:p>
          <a:p>
            <a:pPr lvl="1"/>
            <a:r>
              <a:rPr lang="en-US" dirty="0"/>
              <a:t>Some metrics not shown below</a:t>
            </a:r>
          </a:p>
          <a:p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0BADB7-3102-CEDB-D956-6468BCDE5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3527320"/>
            <a:ext cx="10287000" cy="135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51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domain composite data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Do any of the composite metrics show variation by age or possible 2-3 groupings (infant, adolescent, adult)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1" y="1580018"/>
            <a:ext cx="5477010" cy="493836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Created metric data presented (used for AI/ML processing)</a:t>
            </a:r>
          </a:p>
          <a:p>
            <a:r>
              <a:rPr lang="en-US" sz="2400" dirty="0"/>
              <a:t> </a:t>
            </a:r>
            <a:r>
              <a:rPr lang="en-US" dirty="0"/>
              <a:t>Non-normalized data showed a number of expected trends (and are also visible after normalization)</a:t>
            </a:r>
          </a:p>
          <a:p>
            <a:pPr lvl="1"/>
            <a:r>
              <a:rPr lang="en-US" dirty="0"/>
              <a:t>Infants have significantly smaller IBIs / higher </a:t>
            </a:r>
            <a:r>
              <a:rPr lang="en-US" dirty="0" err="1"/>
              <a:t>iHRs</a:t>
            </a:r>
            <a:r>
              <a:rPr lang="en-US" dirty="0"/>
              <a:t>: top row </a:t>
            </a:r>
          </a:p>
          <a:p>
            <a:r>
              <a:rPr lang="en-US" dirty="0"/>
              <a:t>Normalized data showed potential for some metrics to group ages into 2 or 3 groups by our created ‘expectation’ Z metric</a:t>
            </a:r>
          </a:p>
          <a:p>
            <a:pPr lvl="1"/>
            <a:r>
              <a:rPr lang="en-US" dirty="0"/>
              <a:t>Low Count represents the percentage of time bin windows that had IBIs &lt; X (initially we chose X to be 2 representing a change of &lt; 3 standard deviations)</a:t>
            </a:r>
          </a:p>
          <a:p>
            <a:pPr lvl="1"/>
            <a:r>
              <a:rPr lang="en-US" dirty="0"/>
              <a:t>High Count represents the percentage of time bin windows that had IBIs &gt; X (initially we chose X to be 4 representing a change of &gt; 5 standard deviations)</a:t>
            </a:r>
          </a:p>
          <a:p>
            <a:pPr lvl="1"/>
            <a:endParaRPr lang="en-US" dirty="0"/>
          </a:p>
        </p:txBody>
      </p:sp>
      <p:pic>
        <p:nvPicPr>
          <p:cNvPr id="5" name="Picture 4" descr="A collage of black and white graphs&#10;&#10;Description automatically generated">
            <a:extLst>
              <a:ext uri="{FF2B5EF4-FFF2-40B4-BE49-F238E27FC236}">
                <a16:creationId xmlns:a16="http://schemas.microsoft.com/office/drawing/2014/main" id="{2043A285-5906-D593-1747-25C2F0761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191" y="1512000"/>
            <a:ext cx="4572000" cy="458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70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current 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Naive linear regression using 32 features of 91 Subjects with full metadata (age) showed IBI/HR not the most predictive features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0" y="1589544"/>
            <a:ext cx="5730876" cy="5001756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Relative ranking of most important features (Top 6):</a:t>
            </a:r>
          </a:p>
          <a:p>
            <a:pPr lvl="1"/>
            <a:r>
              <a:rPr lang="en-US" dirty="0"/>
              <a:t>“No Change Count Z[SDNN, 512]”, “No Change Count Z[</a:t>
            </a:r>
            <a:r>
              <a:rPr lang="en-US" dirty="0" err="1"/>
              <a:t>rMSSD</a:t>
            </a:r>
            <a:r>
              <a:rPr lang="en-US" dirty="0"/>
              <a:t>, 512]”/” No Change Count Z[</a:t>
            </a:r>
            <a:r>
              <a:rPr lang="en-US" dirty="0" err="1"/>
              <a:t>rMSSD</a:t>
            </a:r>
            <a:r>
              <a:rPr lang="en-US" dirty="0"/>
              <a:t>]256”, “No Change Count Z[SDNN]256”, “Low Count Z[SDNN]256”, “Low Count Z&lt;2 [SDNN, 512]”, “</a:t>
            </a:r>
            <a:r>
              <a:rPr lang="en-US" dirty="0" err="1"/>
              <a:t>CoV</a:t>
            </a:r>
            <a:r>
              <a:rPr lang="en-US" dirty="0"/>
              <a:t> Avg IBI”</a:t>
            </a:r>
          </a:p>
          <a:p>
            <a:pPr lvl="1"/>
            <a:r>
              <a:rPr lang="en-US" dirty="0"/>
              <a:t>Avg IBI and Avg HR not among Top 6 is somewhat of a surprise given the strong, consistent relationship of infants possessing Avg HRs or ~2x adults</a:t>
            </a:r>
          </a:p>
          <a:p>
            <a:pPr marL="0" indent="0">
              <a:buNone/>
            </a:pPr>
            <a:r>
              <a:rPr lang="en-US" dirty="0"/>
              <a:t>Next steps:</a:t>
            </a:r>
          </a:p>
          <a:p>
            <a:pPr lvl="1"/>
            <a:r>
              <a:rPr lang="en-US" dirty="0"/>
              <a:t>Testing model on PPG-derived data to discern a) model features predictive of age, b) model value at all given different technology</a:t>
            </a:r>
          </a:p>
          <a:p>
            <a:pPr lvl="1"/>
            <a:r>
              <a:rPr lang="en-US" dirty="0"/>
              <a:t>Gen AI creation of larger sample of adolescent and/or adult data</a:t>
            </a:r>
          </a:p>
          <a:p>
            <a:pPr lvl="2"/>
            <a:r>
              <a:rPr lang="en-US" dirty="0"/>
              <a:t>Possibly repeat PPG-based assessments post-data generation</a:t>
            </a:r>
          </a:p>
          <a:p>
            <a:pPr lvl="1"/>
            <a:r>
              <a:rPr lang="en-US" dirty="0"/>
              <a:t>Second online database analysis and integration if applicable</a:t>
            </a:r>
            <a:endParaRPr lang="en-US" sz="1800" dirty="0"/>
          </a:p>
        </p:txBody>
      </p:sp>
      <p:pic>
        <p:nvPicPr>
          <p:cNvPr id="7" name="Picture 6" descr="A graph showing the age of a person&#10;&#10;Description automatically generated with medium confidence">
            <a:extLst>
              <a:ext uri="{FF2B5EF4-FFF2-40B4-BE49-F238E27FC236}">
                <a16:creationId xmlns:a16="http://schemas.microsoft.com/office/drawing/2014/main" id="{52E79177-0521-1A6D-A5D0-8D849BED82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876" y="4196518"/>
            <a:ext cx="3417397" cy="2479556"/>
          </a:xfrm>
          <a:prstGeom prst="rect">
            <a:avLst/>
          </a:prstGeom>
        </p:spPr>
      </p:pic>
      <p:pic>
        <p:nvPicPr>
          <p:cNvPr id="8" name="Picture 7" descr="A graph of normal values&#10;&#10;Description automatically generated">
            <a:extLst>
              <a:ext uri="{FF2B5EF4-FFF2-40B4-BE49-F238E27FC236}">
                <a16:creationId xmlns:a16="http://schemas.microsoft.com/office/drawing/2014/main" id="{94357517-A3CC-F6CC-B3FB-D4FC7335FB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2876" y="1627387"/>
            <a:ext cx="3417398" cy="235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772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5083B-CC27-4F1C-AD03-E3DBEC1C9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E40B9-054F-4D79-BD17-68E71C74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0439" y="1343906"/>
            <a:ext cx="6999754" cy="5082094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Purpose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About Me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Current Conclusion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Data Science Life Cycle</a:t>
            </a:r>
          </a:p>
          <a:p>
            <a:pPr marL="619125" lvl="1" indent="-342900">
              <a:buFont typeface="+mj-lt"/>
              <a:buAutoNum type="arabicPeriod"/>
            </a:pPr>
            <a:r>
              <a:rPr lang="en-US" dirty="0"/>
              <a:t>Initial Ideation / Problem Definition</a:t>
            </a:r>
          </a:p>
          <a:p>
            <a:pPr marL="619125" lvl="1" indent="-342900">
              <a:buFont typeface="+mj-lt"/>
              <a:buAutoNum type="arabicPeriod"/>
            </a:pPr>
            <a:r>
              <a:rPr lang="en-US" dirty="0"/>
              <a:t>Data Acquisition and Exploration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EDA (.csv and .xlsx files); Transformation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Domain understanding and Hypothesis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Outlier analysis and data cleaning concerns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Composite metric development</a:t>
            </a:r>
          </a:p>
          <a:p>
            <a:pPr marL="619125" lvl="1" indent="-342900">
              <a:buFont typeface="+mj-lt"/>
              <a:buAutoNum type="arabicPeriod"/>
            </a:pPr>
            <a:r>
              <a:rPr lang="en-US" dirty="0"/>
              <a:t>R&amp;D / Model(s) Building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Using &lt;&gt; to guess at missing age values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/>
              <a:t>Underlying contributors / key feature detection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b="1" dirty="0">
                <a:solidFill>
                  <a:schemeClr val="accent3">
                    <a:lumMod val="75000"/>
                  </a:schemeClr>
                </a:solidFill>
              </a:rPr>
              <a:t>Using Gen AI to increase adult data</a:t>
            </a:r>
            <a:endParaRPr lang="en-US" dirty="0"/>
          </a:p>
          <a:p>
            <a:pPr marL="619125" lvl="1" indent="-342900">
              <a:buFont typeface="+mj-lt"/>
              <a:buAutoNum type="arabicPeriod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Delivery and Monitoring (not there yet, so…)</a:t>
            </a:r>
          </a:p>
          <a:p>
            <a:pPr marL="885825" lvl="2" indent="-342900">
              <a:buFont typeface="+mj-lt"/>
              <a:buAutoNum type="arabicPeriod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Using EKG-based HRV data models to evaluate PPG-based proprietary data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pic>
        <p:nvPicPr>
          <p:cNvPr id="19" name="Picture Placeholder 18" descr="decorative element">
            <a:extLst>
              <a:ext uri="{FF2B5EF4-FFF2-40B4-BE49-F238E27FC236}">
                <a16:creationId xmlns:a16="http://schemas.microsoft.com/office/drawing/2014/main" id="{78E3D4B9-3B79-3A44-BAC1-8FEE23274B9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051DA-5DAD-43A7-A238-51C63BA59FEC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23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Why? But….why…(or why not)?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447502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96A7F7C-7D5D-7520-71D9-8DAD5D3EE7A7}"/>
              </a:ext>
            </a:extLst>
          </p:cNvPr>
          <p:cNvSpPr txBox="1">
            <a:spLocks/>
          </p:cNvSpPr>
          <p:nvPr/>
        </p:nvSpPr>
        <p:spPr>
          <a:xfrm>
            <a:off x="431800" y="1580019"/>
            <a:ext cx="9406467" cy="4702794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I want to understand us and data can help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  <a:p>
            <a:r>
              <a:rPr lang="en-US" dirty="0"/>
              <a:t>For years, I collected biometric data – mostly performance, but some relevant to basic medical health and wellness – as part of my own curiosity regarding client success (or not) as a coach and trainer</a:t>
            </a:r>
          </a:p>
          <a:p>
            <a:pPr lvl="1"/>
            <a:r>
              <a:rPr lang="en-US" dirty="0"/>
              <a:t>In 2016-2019, I created a small pilot study to look at wearable technology as a potentially unbiased data collection/analysis engine to predict improvements in a person’s strength, lean muscle mass, bone density and fat loss based on different exercise and diet interventions</a:t>
            </a:r>
          </a:p>
          <a:p>
            <a:r>
              <a:rPr lang="en-US" dirty="0"/>
              <a:t>During the pandemic, as gyms closed, I took online courses in Data Science to broaden my analytical techniques as most of what I used in previous research ‘lives’ were basic parametric and non-parametric methods</a:t>
            </a:r>
          </a:p>
          <a:p>
            <a:r>
              <a:rPr lang="en-US" dirty="0"/>
              <a:t>In 2022, I thought…why not put these together? </a:t>
            </a:r>
          </a:p>
          <a:p>
            <a:pPr lvl="1"/>
            <a:r>
              <a:rPr lang="en-US" dirty="0"/>
              <a:t>But, a professor friend, suggested I use some publicly available data first, as way to have a comparison to other researchers’ data analytics and conclusions.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4EACBB7-2D3F-AD89-85C7-258552F78FC6}"/>
              </a:ext>
            </a:extLst>
          </p:cNvPr>
          <p:cNvGrpSpPr/>
          <p:nvPr/>
        </p:nvGrpSpPr>
        <p:grpSpPr>
          <a:xfrm>
            <a:off x="10049158" y="1145363"/>
            <a:ext cx="2057903" cy="3091197"/>
            <a:chOff x="10049158" y="1145363"/>
            <a:chExt cx="2057903" cy="3091197"/>
          </a:xfrm>
        </p:grpSpPr>
        <p:pic>
          <p:nvPicPr>
            <p:cNvPr id="8" name="Picture 7" descr="Person pointing at the stock market graph with virtual screen">
              <a:extLst>
                <a:ext uri="{FF2B5EF4-FFF2-40B4-BE49-F238E27FC236}">
                  <a16:creationId xmlns:a16="http://schemas.microsoft.com/office/drawing/2014/main" id="{562A7404-FFE0-6EA6-9A2E-A482B332CF9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9661" y="1145363"/>
              <a:ext cx="2057400" cy="1371600"/>
            </a:xfrm>
            <a:prstGeom prst="rect">
              <a:avLst/>
            </a:prstGeom>
          </p:spPr>
        </p:pic>
        <p:pic>
          <p:nvPicPr>
            <p:cNvPr id="11" name="Picture 10" descr="Magnifying glass showing decling performance">
              <a:extLst>
                <a:ext uri="{FF2B5EF4-FFF2-40B4-BE49-F238E27FC236}">
                  <a16:creationId xmlns:a16="http://schemas.microsoft.com/office/drawing/2014/main" id="{72FC1F72-9F2C-E10C-70C3-D2150AF44D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49158" y="2864960"/>
              <a:ext cx="2057903" cy="1371600"/>
            </a:xfrm>
            <a:prstGeom prst="rect">
              <a:avLst/>
            </a:prstGeom>
          </p:spPr>
        </p:pic>
      </p:grpSp>
      <p:pic>
        <p:nvPicPr>
          <p:cNvPr id="14" name="Picture 13" descr="Woman biking at forest">
            <a:extLst>
              <a:ext uri="{FF2B5EF4-FFF2-40B4-BE49-F238E27FC236}">
                <a16:creationId xmlns:a16="http://schemas.microsoft.com/office/drawing/2014/main" id="{FDF6D77B-5AE9-7DF3-50EB-126D2CCE50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158" y="4633355"/>
            <a:ext cx="205352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642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3859" y="2476500"/>
            <a:ext cx="6045942" cy="727550"/>
          </a:xfrm>
        </p:spPr>
        <p:txBody>
          <a:bodyPr/>
          <a:lstStyle/>
          <a:p>
            <a:r>
              <a:rPr lang="en-US" dirty="0"/>
              <a:t>Entrepreneur (Replicate International)</a:t>
            </a:r>
            <a:br>
              <a:rPr lang="en-US" dirty="0"/>
            </a:br>
            <a:r>
              <a:rPr lang="en-US" dirty="0"/>
              <a:t>Business Analyst (Credit Suisse, Campbell Alliance)</a:t>
            </a:r>
            <a:br>
              <a:rPr lang="en-US" dirty="0"/>
            </a:br>
            <a:r>
              <a:rPr lang="en-US" dirty="0"/>
              <a:t>Researcher (Yale, Cornell)</a:t>
            </a:r>
            <a:br>
              <a:rPr lang="en-US" dirty="0"/>
            </a:br>
            <a:r>
              <a:rPr lang="en-US" dirty="0"/>
              <a:t>Military Engineer (USAF)</a:t>
            </a:r>
            <a:br>
              <a:rPr lang="en-US" dirty="0"/>
            </a:br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Data Scientist (somewhat)</a:t>
            </a:r>
          </a:p>
          <a:p>
            <a:r>
              <a:rPr lang="en-US" dirty="0"/>
              <a:t>Started computational side projects after career change from equity research to athletic coach / trainer</a:t>
            </a:r>
          </a:p>
          <a:p>
            <a:r>
              <a:rPr lang="en-US" dirty="0"/>
              <a:t>Started Coursera courses during Covid lockdown (IBM Data Science cert amongst other classes)</a:t>
            </a:r>
          </a:p>
          <a:p>
            <a:endParaRPr lang="en-US" dirty="0"/>
          </a:p>
        </p:txBody>
      </p:sp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0103AEC-DE5B-544B-A074-043639D164F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5A09B-8148-76A0-D93F-4D997DD24278}"/>
              </a:ext>
            </a:extLst>
          </p:cNvPr>
          <p:cNvSpPr txBox="1"/>
          <p:nvPr/>
        </p:nvSpPr>
        <p:spPr>
          <a:xfrm>
            <a:off x="4445000" y="6297561"/>
            <a:ext cx="5184800" cy="378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hlinkClick r:id="rId3"/>
              </a:rPr>
              <a:t>LinkedIn</a:t>
            </a:r>
            <a:endParaRPr lang="en-US" dirty="0"/>
          </a:p>
        </p:txBody>
      </p:sp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5BC1D0F0-F031-58E0-8F5E-1138AB0DF2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8485" y="3742961"/>
            <a:ext cx="1905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current 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Naive linear regression using 32 features of 91 Subjects with full metadata (age) showed IBI/HR not the most predictive features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73638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0" y="1589544"/>
            <a:ext cx="6521450" cy="2477631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/>
              <a:t>Initially I chose a supervised multiple linear regression model based on age as the dependent variable:</a:t>
            </a:r>
          </a:p>
          <a:p>
            <a:pPr lvl="1"/>
            <a:r>
              <a:rPr lang="en-US" sz="1200" dirty="0"/>
              <a:t>Initial model will use all 91 subjects and is easy to understand and has significant literature on model benefits and limitations</a:t>
            </a:r>
          </a:p>
          <a:p>
            <a:pPr lvl="1"/>
            <a:r>
              <a:rPr lang="en-US" sz="1200" dirty="0"/>
              <a:t>Full code uploaded to GitHub here:  </a:t>
            </a:r>
          </a:p>
          <a:p>
            <a:pPr marL="0" indent="0">
              <a:buNone/>
            </a:pPr>
            <a:r>
              <a:rPr lang="en-US" sz="1400" dirty="0"/>
              <a:t>Relative ranking of most important features (Top 6):</a:t>
            </a:r>
          </a:p>
          <a:p>
            <a:pPr lvl="1"/>
            <a:r>
              <a:rPr lang="en-US" sz="1200" dirty="0"/>
              <a:t>“No Change Count Z[SDNN, 512]”, “No Change Count Z[</a:t>
            </a:r>
            <a:r>
              <a:rPr lang="en-US" sz="1200" dirty="0" err="1"/>
              <a:t>rMSSD</a:t>
            </a:r>
            <a:r>
              <a:rPr lang="en-US" sz="1200" dirty="0"/>
              <a:t>, 512]”/” No Change Count Z[</a:t>
            </a:r>
            <a:r>
              <a:rPr lang="en-US" sz="1200" dirty="0" err="1"/>
              <a:t>rMSSD</a:t>
            </a:r>
            <a:r>
              <a:rPr lang="en-US" sz="1200" dirty="0"/>
              <a:t>]256”, “No Change Count Z[SDNN]256”, “Low Count Z[SDNN]256”, “Low Count Z&lt;2 [SDNN, 512]”, “</a:t>
            </a:r>
            <a:r>
              <a:rPr lang="en-US" sz="1200" dirty="0" err="1"/>
              <a:t>CoV</a:t>
            </a:r>
            <a:r>
              <a:rPr lang="en-US" sz="1200" dirty="0"/>
              <a:t> Avg IBI”</a:t>
            </a:r>
          </a:p>
          <a:p>
            <a:pPr lvl="1"/>
            <a:r>
              <a:rPr lang="en-US" sz="1200" dirty="0"/>
              <a:t>Avg IBI and Avg HR not among Top 6 is somewhat of a surprise given the strong, consistent relationship of infants possessing Avg HRs or ~2x adults</a:t>
            </a:r>
          </a:p>
          <a:p>
            <a:pPr lvl="1"/>
            <a:endParaRPr lang="en-US" sz="1050" dirty="0"/>
          </a:p>
          <a:p>
            <a:pPr lvl="1"/>
            <a:endParaRPr lang="en-US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0D569AB6-D7B2-6D38-90A5-F22ED46BAD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954" y="1627644"/>
            <a:ext cx="4309101" cy="3857548"/>
          </a:xfrm>
          <a:prstGeom prst="rect">
            <a:avLst/>
          </a:prstGeom>
        </p:spPr>
      </p:pic>
      <p:pic>
        <p:nvPicPr>
          <p:cNvPr id="7" name="Picture 6" descr="A graph showing the age of a person&#10;&#10;Description automatically generated with medium confidence">
            <a:extLst>
              <a:ext uri="{FF2B5EF4-FFF2-40B4-BE49-F238E27FC236}">
                <a16:creationId xmlns:a16="http://schemas.microsoft.com/office/drawing/2014/main" id="{52E79177-0521-1A6D-A5D0-8D849BED82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23" y="4042925"/>
            <a:ext cx="3251002" cy="2358825"/>
          </a:xfrm>
          <a:prstGeom prst="rect">
            <a:avLst/>
          </a:prstGeom>
        </p:spPr>
      </p:pic>
      <p:pic>
        <p:nvPicPr>
          <p:cNvPr id="8" name="Picture 7" descr="A graph of normal values&#10;&#10;Description automatically generated">
            <a:extLst>
              <a:ext uri="{FF2B5EF4-FFF2-40B4-BE49-F238E27FC236}">
                <a16:creationId xmlns:a16="http://schemas.microsoft.com/office/drawing/2014/main" id="{94357517-A3CC-F6CC-B3FB-D4FC7335FB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1814" y="4038601"/>
            <a:ext cx="3417398" cy="235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53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Initial ideation / problem define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Initial idea and first look at a public database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Ideation, problem definition or purpose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Can we learn something new from old data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63806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96A7F7C-7D5D-7520-71D9-8DAD5D3EE7A7}"/>
              </a:ext>
            </a:extLst>
          </p:cNvPr>
          <p:cNvSpPr txBox="1">
            <a:spLocks/>
          </p:cNvSpPr>
          <p:nvPr/>
        </p:nvSpPr>
        <p:spPr>
          <a:xfrm>
            <a:off x="431800" y="3254477"/>
            <a:ext cx="9406467" cy="3263902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exist various publicly-accessible databases of human biometric data with potential for preventative health decisions, or performance-based tailoring of performance/recovery programs</a:t>
            </a:r>
          </a:p>
          <a:p>
            <a:r>
              <a:rPr lang="en-US" dirty="0"/>
              <a:t>There appears to be untapped potential for data to be analyzed by alternative methods including ML programs</a:t>
            </a:r>
          </a:p>
          <a:p>
            <a:r>
              <a:rPr lang="en-US" dirty="0"/>
              <a:t>Why not run some of the public data through alternative methods to look for possible uncovered predictors/relevant metrics?</a:t>
            </a:r>
          </a:p>
          <a:p>
            <a:r>
              <a:rPr lang="en-US" dirty="0"/>
              <a:t>EKG data represent a simple test case with significant years of study (and possibly a number of databases), yet little consensus about predictive value</a:t>
            </a:r>
          </a:p>
          <a:p>
            <a:endParaRPr lang="en-US" dirty="0"/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/>
                <a:ea typeface="+mn-ea"/>
                <a:cs typeface="+mn-cs"/>
              </a:rPr>
              <a:t>Can we </a:t>
            </a:r>
            <a:r>
              <a:rPr lang="en-US" sz="2800" dirty="0">
                <a:solidFill>
                  <a:srgbClr val="000000"/>
                </a:solidFill>
                <a:latin typeface="Times New Roman"/>
              </a:rPr>
              <a:t>identify new predictive metrics from EKG data?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dirty="0"/>
          </a:p>
        </p:txBody>
      </p:sp>
      <p:pic>
        <p:nvPicPr>
          <p:cNvPr id="5" name="Picture 4" descr="A graph showing the heart rate&#10;&#10;Description automatically generated">
            <a:extLst>
              <a:ext uri="{FF2B5EF4-FFF2-40B4-BE49-F238E27FC236}">
                <a16:creationId xmlns:a16="http://schemas.microsoft.com/office/drawing/2014/main" id="{CC634B97-F20D-C8D2-7127-F37057DA1B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04671" y="1008000"/>
            <a:ext cx="3200400" cy="21321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3D013A-6A16-B09F-6A8E-3FEABF472B9B}"/>
              </a:ext>
            </a:extLst>
          </p:cNvPr>
          <p:cNvSpPr txBox="1"/>
          <p:nvPr/>
        </p:nvSpPr>
        <p:spPr>
          <a:xfrm>
            <a:off x="6373966" y="10326524"/>
            <a:ext cx="3657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iphonemod.net/how-to-measure-hrv-apple-watch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/3.0/"/>
              </a:rPr>
              <a:t>CC BY-NC</a:t>
            </a:r>
            <a:endParaRPr lang="en-US" sz="900"/>
          </a:p>
        </p:txBody>
      </p:sp>
      <p:pic>
        <p:nvPicPr>
          <p:cNvPr id="10" name="Picture 9" descr="A person using a smart watch&#10;&#10;Description automatically generated">
            <a:extLst>
              <a:ext uri="{FF2B5EF4-FFF2-40B4-BE49-F238E27FC236}">
                <a16:creationId xmlns:a16="http://schemas.microsoft.com/office/drawing/2014/main" id="{E5EA6C29-6DF2-96F2-DE1D-F71BEA1599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212259" y="1368000"/>
            <a:ext cx="2438400" cy="1627632"/>
          </a:xfrm>
          <a:prstGeom prst="rect">
            <a:avLst/>
          </a:prstGeom>
        </p:spPr>
      </p:pic>
      <p:sp>
        <p:nvSpPr>
          <p:cNvPr id="11" name="Arrow: Striped Right 10">
            <a:extLst>
              <a:ext uri="{FF2B5EF4-FFF2-40B4-BE49-F238E27FC236}">
                <a16:creationId xmlns:a16="http://schemas.microsoft.com/office/drawing/2014/main" id="{2D6F5D4F-77EF-A31E-3D93-1FA6B9981A0A}"/>
              </a:ext>
            </a:extLst>
          </p:cNvPr>
          <p:cNvSpPr/>
          <p:nvPr/>
        </p:nvSpPr>
        <p:spPr>
          <a:xfrm>
            <a:off x="4866968" y="1954256"/>
            <a:ext cx="973393" cy="360000"/>
          </a:xfrm>
          <a:prstGeom prst="stripedRightArrow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66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data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First, we sought to look at the data to get a feel for the potential for different classes based on age (sex)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63806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7174CE5F-1235-8F89-5E71-6D206304FE0E}"/>
              </a:ext>
            </a:extLst>
          </p:cNvPr>
          <p:cNvSpPr txBox="1">
            <a:spLocks/>
          </p:cNvSpPr>
          <p:nvPr/>
        </p:nvSpPr>
        <p:spPr>
          <a:xfrm>
            <a:off x="431801" y="1512000"/>
            <a:ext cx="4744883" cy="4821066"/>
          </a:xfrm>
          <a:prstGeom prst="rect">
            <a:avLst/>
          </a:prstGeom>
        </p:spPr>
        <p:txBody>
          <a:bodyPr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Notes:</a:t>
            </a:r>
          </a:p>
          <a:p>
            <a:r>
              <a:rPr lang="en-US" dirty="0"/>
              <a:t>Inter-Beat Intervals (IBIs, recorded in milliseconds per heart beat) are the reported data. We also converted IBIs to Instantaneous Heart Rates (</a:t>
            </a:r>
            <a:r>
              <a:rPr lang="en-US" dirty="0" err="1"/>
              <a:t>iHRs</a:t>
            </a:r>
            <a:r>
              <a:rPr lang="en-US" dirty="0"/>
              <a:t>, beats/min)</a:t>
            </a:r>
          </a:p>
          <a:p>
            <a:pPr lvl="1"/>
            <a:r>
              <a:rPr lang="en-US" dirty="0"/>
              <a:t>Due to relationship between IBIs and </a:t>
            </a:r>
            <a:r>
              <a:rPr lang="en-US" dirty="0" err="1"/>
              <a:t>iHRs</a:t>
            </a:r>
            <a:r>
              <a:rPr lang="en-US" dirty="0"/>
              <a:t>: </a:t>
            </a:r>
            <a:br>
              <a:rPr lang="en-US" dirty="0"/>
            </a:br>
            <a:r>
              <a:rPr lang="en-US" dirty="0" err="1"/>
              <a:t>iHR</a:t>
            </a:r>
            <a:r>
              <a:rPr lang="en-US" dirty="0"/>
              <a:t> = 60 (seconds per min) / IBI (in seconds)</a:t>
            </a:r>
          </a:p>
          <a:p>
            <a:r>
              <a:rPr lang="en-US" dirty="0"/>
              <a:t>Database included 24-hour Holter monitor recordings of different aged </a:t>
            </a:r>
            <a:r>
              <a:rPr lang="en-US" dirty="0" err="1"/>
              <a:t>subects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56 Infants aged (1 month – 3 years 11 months)</a:t>
            </a:r>
          </a:p>
          <a:p>
            <a:pPr lvl="1"/>
            <a:r>
              <a:rPr lang="en-US" dirty="0"/>
              <a:t>11 Adults aged (17 – 53)</a:t>
            </a:r>
          </a:p>
          <a:p>
            <a:pPr lvl="1"/>
            <a:r>
              <a:rPr lang="en-US" dirty="0"/>
              <a:t>24 Adolescents (4 – 15)</a:t>
            </a:r>
          </a:p>
          <a:p>
            <a:pPr lvl="1"/>
            <a:r>
              <a:rPr lang="en-US" dirty="0"/>
              <a:t>4 </a:t>
            </a:r>
            <a:r>
              <a:rPr lang="en-US" dirty="0" err="1"/>
              <a:t>Unkown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CEC2E2-B679-0718-204B-22319670F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934" y="1512000"/>
            <a:ext cx="2095500" cy="44862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899E290-32BF-1370-D538-2FB7A0827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325" y="1512000"/>
            <a:ext cx="1533525" cy="45243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A4E46B-D493-B75D-844A-9DB593EC08D8}"/>
              </a:ext>
            </a:extLst>
          </p:cNvPr>
          <p:cNvSpPr txBox="1"/>
          <p:nvPr/>
        </p:nvSpPr>
        <p:spPr>
          <a:xfrm>
            <a:off x="5570325" y="6036375"/>
            <a:ext cx="14449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Single Subject IBIs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284A66-D7AA-8104-0305-5A1BCB4021E5}"/>
              </a:ext>
            </a:extLst>
          </p:cNvPr>
          <p:cNvSpPr txBox="1"/>
          <p:nvPr/>
        </p:nvSpPr>
        <p:spPr>
          <a:xfrm>
            <a:off x="7772934" y="6036374"/>
            <a:ext cx="14449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Metadata</a:t>
            </a:r>
          </a:p>
        </p:txBody>
      </p:sp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decorative element">
            <a:extLst>
              <a:ext uri="{FF2B5EF4-FFF2-40B4-BE49-F238E27FC236}">
                <a16:creationId xmlns:a16="http://schemas.microsoft.com/office/drawing/2014/main" id="{4FC59329-2EE8-904A-9303-B73C02AB74D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9273" y="63691"/>
            <a:ext cx="9911201" cy="6727346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E067C8F-5267-7147-B398-AD99FAB410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273" y="63691"/>
            <a:ext cx="9911201" cy="6727345"/>
          </a:xfrm>
          <a:prstGeom prst="rect">
            <a:avLst/>
          </a:prstGeom>
          <a:solidFill>
            <a:schemeClr val="tx1">
              <a:alpha val="5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First Database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How data analysis has been done in the past, and our hypothesis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4859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C84B30EC-0085-4B02-B549-85261AA7A7FD}" vid="{B38EAA63-7B49-47D5-A9B8-CCF1CC9145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B15BD18-190D-4514-9BDF-0746D033B57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1D8AE1-AF50-4238-9545-788684540AB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19935D-ADE6-42ED-B568-839405AD6AB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color presentation</Template>
  <TotalTime>10032</TotalTime>
  <Words>1566</Words>
  <Application>Microsoft Office PowerPoint</Application>
  <PresentationFormat>Widescreen</PresentationFormat>
  <Paragraphs>137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Corbel</vt:lpstr>
      <vt:lpstr>Times New Roman</vt:lpstr>
      <vt:lpstr>Office Theme</vt:lpstr>
      <vt:lpstr>Biometric data science hrv project</vt:lpstr>
      <vt:lpstr>contents</vt:lpstr>
      <vt:lpstr>purpose</vt:lpstr>
      <vt:lpstr>About me</vt:lpstr>
      <vt:lpstr>Linear regression current conclusion</vt:lpstr>
      <vt:lpstr>Initial ideation / problem define</vt:lpstr>
      <vt:lpstr>Ideation, problem definition or purpose</vt:lpstr>
      <vt:lpstr>initial data visualization</vt:lpstr>
      <vt:lpstr>First Database analysis</vt:lpstr>
      <vt:lpstr>time domain analysis – in the past</vt:lpstr>
      <vt:lpstr>Hypothesis </vt:lpstr>
      <vt:lpstr>Created composite data</vt:lpstr>
      <vt:lpstr>Created composite data</vt:lpstr>
      <vt:lpstr>Time domain composite data visualization</vt:lpstr>
      <vt:lpstr>Linear regression current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Biometric data science hrv project</dc:title>
  <dc:creator>Mike Coggins</dc:creator>
  <cp:lastModifiedBy>Mike Coggins</cp:lastModifiedBy>
  <cp:revision>6</cp:revision>
  <dcterms:created xsi:type="dcterms:W3CDTF">2024-06-23T14:47:45Z</dcterms:created>
  <dcterms:modified xsi:type="dcterms:W3CDTF">2024-09-19T23:04:45Z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